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4" r:id="rId2"/>
    <p:sldId id="266" r:id="rId3"/>
    <p:sldId id="377" r:id="rId4"/>
    <p:sldId id="379" r:id="rId5"/>
    <p:sldId id="378" r:id="rId6"/>
    <p:sldId id="380" r:id="rId7"/>
    <p:sldId id="381" r:id="rId8"/>
    <p:sldId id="382" r:id="rId9"/>
    <p:sldId id="385" r:id="rId10"/>
    <p:sldId id="383" r:id="rId11"/>
    <p:sldId id="384" r:id="rId12"/>
    <p:sldId id="386" r:id="rId13"/>
    <p:sldId id="28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Divider" id="{35B31863-ADFF-443D-9E33-11613600A277}">
          <p14:sldIdLst>
            <p14:sldId id="264"/>
            <p14:sldId id="266"/>
            <p14:sldId id="377"/>
            <p14:sldId id="379"/>
            <p14:sldId id="378"/>
            <p14:sldId id="380"/>
            <p14:sldId id="381"/>
            <p14:sldId id="382"/>
            <p14:sldId id="385"/>
            <p14:sldId id="383"/>
            <p14:sldId id="384"/>
            <p14:sldId id="386"/>
            <p14:sldId id="280"/>
          </p14:sldIdLst>
        </p14:section>
        <p14:section name="Content Layouts" id="{55C5DDA5-7B87-406B-863F-58EF2417E260}">
          <p14:sldIdLst/>
        </p14:section>
        <p14:section name="Multiple Photos_R" id="{FFE158D1-4978-4F29-94E3-B7DDE5E48189}">
          <p14:sldIdLst/>
        </p14:section>
        <p14:section name="Multiple Photos_L" id="{FC5D3244-8FC6-46F9-AA4E-5D2AD77CE454}">
          <p14:sldIdLst/>
        </p14:section>
        <p14:section name="Big Stats, Quotes, Infographics" id="{204ACDBF-DDDD-4AC8-8E87-CE376B46105A}">
          <p14:sldIdLst/>
        </p14:section>
        <p14:section name="Photo grids" id="{BD50BE43-C05D-46DE-B7FA-890A3B81C15F}">
          <p14:sldIdLst/>
        </p14:section>
        <p14:section name="Photo grids + bar" id="{6B8EF9F3-2E48-4F29-B7A4-88F08F3EE6C3}">
          <p14:sldIdLst/>
        </p14:section>
        <p14:section name="Toolkit Copy/Paste Elements" id="{1314A65E-B4B9-4E8C-B473-C1A4B8B1FC4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58595B"/>
    <a:srgbClr val="000000"/>
    <a:srgbClr val="FFFFFF"/>
    <a:srgbClr val="A6A6A6"/>
    <a:srgbClr val="FF8200"/>
    <a:srgbClr val="EE3E80"/>
    <a:srgbClr val="8D2048"/>
    <a:srgbClr val="006C93"/>
    <a:srgbClr val="E65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showGuides="1">
      <p:cViewPr varScale="1">
        <p:scale>
          <a:sx n="76" d="100"/>
          <a:sy n="76" d="100"/>
        </p:scale>
        <p:origin x="678" y="84"/>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8" d="100"/>
          <a:sy n="118" d="100"/>
        </p:scale>
        <p:origin x="340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2221" y="892147"/>
            <a:ext cx="4513557" cy="253887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dirty="0"/>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286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2pPr>
    <a:lvl3pPr marL="10858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3pPr>
    <a:lvl4pPr marL="15430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4pPr>
    <a:lvl5pPr marL="20002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lvl1pPr>
              <a:defRPr>
                <a:solidFill>
                  <a:schemeClr val="tx1"/>
                </a:solidFill>
              </a:defRPr>
            </a:lvl1pPr>
          </a:lstStyle>
          <a:p>
            <a:endParaRPr lang="en-US"/>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lvl1pPr>
              <a:defRPr>
                <a:solidFill>
                  <a:schemeClr val="tx1"/>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endParaRPr lang="en-US" dirty="0"/>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6FD4D3-C966-4822-9387-3AB4F151E8F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5" name="Footer Placeholder 4">
            <a:extLst>
              <a:ext uri="{FF2B5EF4-FFF2-40B4-BE49-F238E27FC236}">
                <a16:creationId xmlns:a16="http://schemas.microsoft.com/office/drawing/2014/main" id="{EB8A9C57-F7B9-4DC2-907D-CA3EDFBA9164}"/>
              </a:ext>
            </a:extLst>
          </p:cNvPr>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a:extLst>
              <a:ext uri="{FF2B5EF4-FFF2-40B4-BE49-F238E27FC236}">
                <a16:creationId xmlns:a16="http://schemas.microsoft.com/office/drawing/2014/main" id="{37BCE83C-A73A-4EF4-ADCE-C29A3F117BBD}"/>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 Grids</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2"/>
            <a:ext cx="2661854" cy="1797997"/>
            <a:chOff x="-2931" y="-4852"/>
            <a:chExt cx="17157" cy="11589"/>
          </a:xfrm>
        </p:grpSpPr>
        <p:sp>
          <p:nvSpPr>
            <p:cNvPr id="26" name="T fill" hidden="1">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hidden="1">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hidden="1">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endParaRPr lang="en-US" dirty="0"/>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hidden="1">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Video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fld id="{AE726307-B9FA-44BB-9F13-9F53D863018F}" type="datetimeFigureOut">
              <a:rPr lang="en-US" smtClean="0"/>
              <a:pPr/>
              <a:t>4/21/2021</a:t>
            </a:fld>
            <a:endParaRPr lang="en-US" dirty="0"/>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655" r:id="rId29"/>
    <p:sldLayoutId id="2147483692" r:id="rId30"/>
    <p:sldLayoutId id="2147483668" r:id="rId31"/>
    <p:sldLayoutId id="2147483669" r:id="rId32"/>
    <p:sldLayoutId id="2147483670" r:id="rId33"/>
    <p:sldLayoutId id="2147483671" r:id="rId34"/>
    <p:sldLayoutId id="2147483672" r:id="rId35"/>
    <p:sldLayoutId id="2147483673" r:id="rId36"/>
    <p:sldLayoutId id="2147483674" r:id="rId37"/>
    <p:sldLayoutId id="2147483709" r:id="rId38"/>
    <p:sldLayoutId id="2147483675" r:id="rId39"/>
    <p:sldLayoutId id="2147483676" r:id="rId40"/>
    <p:sldLayoutId id="2147483677" r:id="rId41"/>
    <p:sldLayoutId id="2147483678" r:id="rId42"/>
    <p:sldLayoutId id="2147483679" r:id="rId43"/>
    <p:sldLayoutId id="2147483680" r:id="rId44"/>
    <p:sldLayoutId id="2147483681" r:id="rId45"/>
    <p:sldLayoutId id="2147483682" r:id="rId46"/>
    <p:sldLayoutId id="2147483683" r:id="rId47"/>
    <p:sldLayoutId id="2147483684" r:id="rId48"/>
    <p:sldLayoutId id="2147483685" r:id="rId49"/>
    <p:sldLayoutId id="2147483686" r:id="rId50"/>
    <p:sldLayoutId id="2147483687" r:id="rId51"/>
    <p:sldLayoutId id="2147483688" r:id="rId52"/>
    <p:sldLayoutId id="214748368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7" r:id="rId61"/>
    <p:sldLayoutId id="2147483718" r:id="rId62"/>
    <p:sldLayoutId id="2147483719" r:id="rId63"/>
    <p:sldLayoutId id="2147483720" r:id="rId64"/>
    <p:sldLayoutId id="2147483721"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0" r:id="rId74"/>
    <p:sldLayoutId id="2147483731" r:id="rId75"/>
    <p:sldLayoutId id="2147483732" r:id="rId76"/>
    <p:sldLayoutId id="2147483733" r:id="rId77"/>
    <p:sldLayoutId id="2147483703" r:id="rId78"/>
    <p:sldLayoutId id="2147483704" r:id="rId7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userDrawn="1">
          <p15:clr>
            <a:srgbClr val="F26B43"/>
          </p15:clr>
        </p15:guide>
        <p15:guide id="4" pos="7536" userDrawn="1">
          <p15:clr>
            <a:srgbClr val="F26B43"/>
          </p15:clr>
        </p15:guide>
        <p15:guide id="7" orient="horz" pos="144" userDrawn="1">
          <p15:clr>
            <a:srgbClr val="F26B43"/>
          </p15:clr>
        </p15:guide>
        <p15:guide id="8" orient="horz" pos="4176" userDrawn="1">
          <p15:clr>
            <a:srgbClr val="F26B43"/>
          </p15:clr>
        </p15:guide>
        <p15:guide id="9" orient="horz" pos="3720" userDrawn="1">
          <p15:clr>
            <a:srgbClr val="F26B43"/>
          </p15:clr>
        </p15:guide>
        <p15:guide id="10" pos="288" userDrawn="1">
          <p15:clr>
            <a:srgbClr val="A4A3A4"/>
          </p15:clr>
        </p15:guide>
        <p15:guide id="11" pos="7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5644F3-8883-4DE5-BD96-22D46F5284DF}"/>
              </a:ext>
            </a:extLst>
          </p:cNvPr>
          <p:cNvSpPr/>
          <p:nvPr/>
        </p:nvSpPr>
        <p:spPr>
          <a:xfrm>
            <a:off x="4572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6DE57-ED2B-4C3B-8F2C-9F13D202D257}"/>
              </a:ext>
            </a:extLst>
          </p:cNvPr>
          <p:cNvSpPr>
            <a:spLocks noGrp="1"/>
          </p:cNvSpPr>
          <p:nvPr>
            <p:ph type="title"/>
          </p:nvPr>
        </p:nvSpPr>
        <p:spPr/>
        <p:txBody>
          <a:bodyPr/>
          <a:lstStyle/>
          <a:p>
            <a:r>
              <a:rPr lang="en-US" dirty="0"/>
              <a:t>Custom Photo</a:t>
            </a:r>
            <a:br>
              <a:rPr lang="en-US" dirty="0"/>
            </a:br>
            <a:r>
              <a:rPr lang="en-US" dirty="0"/>
              <a:t>Placeholder</a:t>
            </a:r>
          </a:p>
        </p:txBody>
      </p:sp>
      <p:grpSp>
        <p:nvGrpSpPr>
          <p:cNvPr id="6" name="UTK Centered">
            <a:extLst>
              <a:ext uri="{FF2B5EF4-FFF2-40B4-BE49-F238E27FC236}">
                <a16:creationId xmlns:a16="http://schemas.microsoft.com/office/drawing/2014/main" id="{D703388B-00CA-40BB-98A0-46D9D2C67085}"/>
              </a:ext>
            </a:extLst>
          </p:cNvPr>
          <p:cNvGrpSpPr>
            <a:grpSpLocks noChangeAspect="1"/>
          </p:cNvGrpSpPr>
          <p:nvPr/>
        </p:nvGrpSpPr>
        <p:grpSpPr bwMode="auto">
          <a:xfrm>
            <a:off x="1945672" y="4109165"/>
            <a:ext cx="2661855" cy="1797998"/>
            <a:chOff x="-2931" y="-4852"/>
            <a:chExt cx="17157" cy="11589"/>
          </a:xfrm>
        </p:grpSpPr>
        <p:sp>
          <p:nvSpPr>
            <p:cNvPr id="7" name="T fill">
              <a:extLst>
                <a:ext uri="{FF2B5EF4-FFF2-40B4-BE49-F238E27FC236}">
                  <a16:creationId xmlns:a16="http://schemas.microsoft.com/office/drawing/2014/main" id="{F8F337DC-99C6-4942-91E9-4DF01F203376}"/>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ype">
              <a:extLst>
                <a:ext uri="{FF2B5EF4-FFF2-40B4-BE49-F238E27FC236}">
                  <a16:creationId xmlns:a16="http://schemas.microsoft.com/office/drawing/2014/main" id="{F4683282-A44A-426D-8F45-41B7C940229E}"/>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Power T block">
              <a:extLst>
                <a:ext uri="{FF2B5EF4-FFF2-40B4-BE49-F238E27FC236}">
                  <a16:creationId xmlns:a16="http://schemas.microsoft.com/office/drawing/2014/main" id="{484D3410-884D-4A85-B18F-D1747BF0B592}"/>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 name="Picture Placeholder 19" descr="Diagram&#10;&#10;Description automatically generated">
            <a:extLst>
              <a:ext uri="{FF2B5EF4-FFF2-40B4-BE49-F238E27FC236}">
                <a16:creationId xmlns:a16="http://schemas.microsoft.com/office/drawing/2014/main" id="{A575AEB5-D589-4BCD-B24A-E1460687367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672" b="8672"/>
          <a:stretch>
            <a:fillRect/>
          </a:stretch>
        </p:blipFill>
        <p:spPr/>
      </p:pic>
      <p:sp>
        <p:nvSpPr>
          <p:cNvPr id="21" name="TextBox 20">
            <a:extLst>
              <a:ext uri="{FF2B5EF4-FFF2-40B4-BE49-F238E27FC236}">
                <a16:creationId xmlns:a16="http://schemas.microsoft.com/office/drawing/2014/main" id="{AD7CC25C-9426-4B93-B518-FCF86B191186}"/>
              </a:ext>
            </a:extLst>
          </p:cNvPr>
          <p:cNvSpPr txBox="1"/>
          <p:nvPr/>
        </p:nvSpPr>
        <p:spPr>
          <a:xfrm>
            <a:off x="5474548" y="4266867"/>
            <a:ext cx="1242904" cy="230832"/>
          </a:xfrm>
          <a:prstGeom prst="rect">
            <a:avLst/>
          </a:prstGeom>
          <a:noFill/>
        </p:spPr>
        <p:txBody>
          <a:bodyPr wrap="none" lIns="0" tIns="0" rIns="0" bIns="0" rtlCol="0">
            <a:spAutoFit/>
          </a:bodyPr>
          <a:lstStyle/>
          <a:p>
            <a:pPr algn="l"/>
            <a:r>
              <a:rPr lang="en-US" sz="1500" dirty="0"/>
              <a:t>Computer Pub</a:t>
            </a:r>
          </a:p>
        </p:txBody>
      </p:sp>
      <p:sp>
        <p:nvSpPr>
          <p:cNvPr id="22" name="TextBox 21">
            <a:extLst>
              <a:ext uri="{FF2B5EF4-FFF2-40B4-BE49-F238E27FC236}">
                <a16:creationId xmlns:a16="http://schemas.microsoft.com/office/drawing/2014/main" id="{5143C832-95AE-4BA6-BAEA-178D854F4AA3}"/>
              </a:ext>
            </a:extLst>
          </p:cNvPr>
          <p:cNvSpPr txBox="1"/>
          <p:nvPr/>
        </p:nvSpPr>
        <p:spPr>
          <a:xfrm>
            <a:off x="5358329" y="4656731"/>
            <a:ext cx="1475340" cy="923330"/>
          </a:xfrm>
          <a:prstGeom prst="rect">
            <a:avLst/>
          </a:prstGeom>
          <a:noFill/>
        </p:spPr>
        <p:txBody>
          <a:bodyPr wrap="none" lIns="0" tIns="0" rIns="0" bIns="0" rtlCol="0">
            <a:spAutoFit/>
          </a:bodyPr>
          <a:lstStyle/>
          <a:p>
            <a:pPr marL="171450" indent="-171450" algn="l">
              <a:buFont typeface="Arial" panose="020B0604020202020204" pitchFamily="34" charset="0"/>
              <a:buChar char="•"/>
            </a:pPr>
            <a:r>
              <a:rPr lang="en-US" sz="1200" dirty="0"/>
              <a:t>Andrew Banks</a:t>
            </a:r>
          </a:p>
          <a:p>
            <a:pPr marL="171450" indent="-171450" algn="l">
              <a:buFont typeface="Arial" panose="020B0604020202020204" pitchFamily="34" charset="0"/>
              <a:buChar char="•"/>
            </a:pPr>
            <a:r>
              <a:rPr lang="en-US" sz="1200" dirty="0"/>
              <a:t>Joshua Byers</a:t>
            </a:r>
          </a:p>
          <a:p>
            <a:pPr marL="171450" indent="-171450" algn="l">
              <a:buFont typeface="Arial" panose="020B0604020202020204" pitchFamily="34" charset="0"/>
              <a:buChar char="•"/>
            </a:pPr>
            <a:r>
              <a:rPr lang="en-US" sz="1200" dirty="0"/>
              <a:t>Holland Johnson</a:t>
            </a:r>
          </a:p>
          <a:p>
            <a:pPr marL="171450" indent="-171450" algn="l">
              <a:buFont typeface="Arial" panose="020B0604020202020204" pitchFamily="34" charset="0"/>
              <a:buChar char="•"/>
            </a:pPr>
            <a:r>
              <a:rPr lang="en-US" sz="1200" dirty="0"/>
              <a:t>Austin Rhodes</a:t>
            </a:r>
          </a:p>
          <a:p>
            <a:pPr marL="171450" indent="-171450" algn="l">
              <a:buFont typeface="Arial" panose="020B0604020202020204" pitchFamily="34" charset="0"/>
              <a:buChar char="•"/>
            </a:pPr>
            <a:r>
              <a:rPr lang="en-US" sz="1200" dirty="0"/>
              <a:t>Dylan Sullenberger</a:t>
            </a:r>
          </a:p>
        </p:txBody>
      </p:sp>
    </p:spTree>
    <p:extLst>
      <p:ext uri="{BB962C8B-B14F-4D97-AF65-F5344CB8AC3E}">
        <p14:creationId xmlns:p14="http://schemas.microsoft.com/office/powerpoint/2010/main" val="42934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All the basic goals for the project were met. (Stock trading, quests, events, monarchs).</a:t>
            </a:r>
          </a:p>
          <a:p>
            <a:r>
              <a:rPr lang="en-US" dirty="0"/>
              <a:t>There were various other features the team was hoping to add if there was extra time.</a:t>
            </a:r>
          </a:p>
          <a:p>
            <a:r>
              <a:rPr lang="en-US" dirty="0"/>
              <a:t>Starting a guild for quests that could be leveled up, ability to become the monarch, magical items that can manipulate the market.</a:t>
            </a:r>
          </a:p>
          <a:p>
            <a:r>
              <a:rPr lang="en-US" dirty="0"/>
              <a:t>There were also some basic concepts that we did not think of until late into the project that were not completed. (Save systems, Stock portfolio).</a:t>
            </a:r>
          </a:p>
        </p:txBody>
      </p:sp>
    </p:spTree>
    <p:extLst>
      <p:ext uri="{BB962C8B-B14F-4D97-AF65-F5344CB8AC3E}">
        <p14:creationId xmlns:p14="http://schemas.microsoft.com/office/powerpoint/2010/main" val="363899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Time was lost due to unfamiliarity with </a:t>
            </a:r>
            <a:r>
              <a:rPr lang="en-US" dirty="0" err="1"/>
              <a:t>Javascript</a:t>
            </a:r>
            <a:endParaRPr lang="en-US" dirty="0"/>
          </a:p>
          <a:p>
            <a:r>
              <a:rPr lang="en-US" dirty="0"/>
              <a:t>Unfamiliarity with interpreter languages.</a:t>
            </a:r>
          </a:p>
          <a:p>
            <a:r>
              <a:rPr lang="en-US" dirty="0"/>
              <a:t>Unfamiliarity with a dynamically changing website.</a:t>
            </a:r>
          </a:p>
          <a:p>
            <a:r>
              <a:rPr lang="en-US" dirty="0"/>
              <a:t>And issues with combining changes to code across multiple team members.</a:t>
            </a:r>
          </a:p>
          <a:p>
            <a:endParaRPr lang="en-US" dirty="0"/>
          </a:p>
        </p:txBody>
      </p:sp>
    </p:spTree>
    <p:extLst>
      <p:ext uri="{BB962C8B-B14F-4D97-AF65-F5344CB8AC3E}">
        <p14:creationId xmlns:p14="http://schemas.microsoft.com/office/powerpoint/2010/main" val="3459839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The project went well, but more could have been done to make a more fleshed out game.</a:t>
            </a:r>
          </a:p>
          <a:p>
            <a:r>
              <a:rPr lang="en-US" dirty="0"/>
              <a:t>We may have underestimated our unfamiliarity with the systems that we were using.</a:t>
            </a:r>
          </a:p>
          <a:p>
            <a:r>
              <a:rPr lang="en-US" dirty="0"/>
              <a:t>The team worked well together; communication was easy.</a:t>
            </a:r>
          </a:p>
          <a:p>
            <a:r>
              <a:rPr lang="en-US" dirty="0"/>
              <a:t>Development was the cause of most our problems.</a:t>
            </a:r>
          </a:p>
        </p:txBody>
      </p:sp>
    </p:spTree>
    <p:extLst>
      <p:ext uri="{BB962C8B-B14F-4D97-AF65-F5344CB8AC3E}">
        <p14:creationId xmlns:p14="http://schemas.microsoft.com/office/powerpoint/2010/main" val="765117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6499E4-B010-4CAE-9D72-31228B483E57}"/>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F1F3E52E-EF5C-4F1B-85DB-86102FF6A895}"/>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7105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r>
              <a:rPr lang="en-US" dirty="0"/>
              <a:t>Web based clicker game based on the stock market.</a:t>
            </a:r>
          </a:p>
          <a:p>
            <a:r>
              <a:rPr lang="en-US" dirty="0"/>
              <a:t>Fantasy theme to keep things fun and interesting.</a:t>
            </a:r>
          </a:p>
          <a:p>
            <a:r>
              <a:rPr lang="en-US" dirty="0"/>
              <a:t>Event and Royalty systems used to spice up gameplay and add element of randomness.</a:t>
            </a:r>
          </a:p>
          <a:p>
            <a:r>
              <a:rPr lang="en-US" dirty="0"/>
              <a:t>We thought it would be interesting to make a simple web-based game since none of us have experience doing so.</a:t>
            </a:r>
          </a:p>
          <a:p>
            <a:r>
              <a:rPr lang="en-US" dirty="0"/>
              <a:t>We were able to complete our basic goals but did not have time to add additional features.</a:t>
            </a:r>
          </a:p>
          <a:p>
            <a:pPr marL="0" indent="0">
              <a:buNone/>
            </a:pPr>
            <a:endParaRPr lang="en-US" dirty="0"/>
          </a:p>
        </p:txBody>
      </p:sp>
    </p:spTree>
    <p:extLst>
      <p:ext uri="{BB962C8B-B14F-4D97-AF65-F5344CB8AC3E}">
        <p14:creationId xmlns:p14="http://schemas.microsoft.com/office/powerpoint/2010/main" val="141527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C536-FDD6-4F55-9D34-44E1653173D5}"/>
              </a:ext>
            </a:extLst>
          </p:cNvPr>
          <p:cNvSpPr>
            <a:spLocks noGrp="1"/>
          </p:cNvSpPr>
          <p:nvPr>
            <p:ph type="title"/>
          </p:nvPr>
        </p:nvSpPr>
        <p:spPr/>
        <p:txBody>
          <a:bodyPr/>
          <a:lstStyle/>
          <a:p>
            <a:r>
              <a:rPr lang="en-US" dirty="0"/>
              <a:t>Customer Value</a:t>
            </a:r>
          </a:p>
        </p:txBody>
      </p:sp>
      <p:sp>
        <p:nvSpPr>
          <p:cNvPr id="3" name="Content Placeholder 2">
            <a:extLst>
              <a:ext uri="{FF2B5EF4-FFF2-40B4-BE49-F238E27FC236}">
                <a16:creationId xmlns:a16="http://schemas.microsoft.com/office/drawing/2014/main" id="{49DC5284-D223-46AF-B351-08E55F09CD5F}"/>
              </a:ext>
            </a:extLst>
          </p:cNvPr>
          <p:cNvSpPr>
            <a:spLocks noGrp="1"/>
          </p:cNvSpPr>
          <p:nvPr>
            <p:ph sz="quarter" idx="13"/>
          </p:nvPr>
        </p:nvSpPr>
        <p:spPr/>
        <p:txBody>
          <a:bodyPr/>
          <a:lstStyle/>
          <a:p>
            <a:r>
              <a:rPr lang="en-US" dirty="0"/>
              <a:t>Our product provides a casual gaming experience for audiences of any age.</a:t>
            </a:r>
          </a:p>
          <a:p>
            <a:r>
              <a:rPr lang="en-US" dirty="0"/>
              <a:t>Players can try to play the odds by keeping track of events and paying attention to shifts in the monarchy or can simply buy stocks and let the game run in the background.</a:t>
            </a:r>
          </a:p>
          <a:p>
            <a:r>
              <a:rPr lang="en-US" dirty="0"/>
              <a:t>More systems such as controlling the game time and less intrusive popups may be added later to further market towards a casual audience.</a:t>
            </a:r>
          </a:p>
        </p:txBody>
      </p:sp>
    </p:spTree>
    <p:extLst>
      <p:ext uri="{BB962C8B-B14F-4D97-AF65-F5344CB8AC3E}">
        <p14:creationId xmlns:p14="http://schemas.microsoft.com/office/powerpoint/2010/main" val="192386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9BB1-90EF-45AF-8603-5ABEDBD3BC06}"/>
              </a:ext>
            </a:extLst>
          </p:cNvPr>
          <p:cNvSpPr>
            <a:spLocks noGrp="1"/>
          </p:cNvSpPr>
          <p:nvPr>
            <p:ph type="title"/>
          </p:nvPr>
        </p:nvSpPr>
        <p:spPr/>
        <p:txBody>
          <a:bodyPr/>
          <a:lstStyle/>
          <a:p>
            <a:r>
              <a:rPr lang="en-US" dirty="0"/>
              <a:t>Technology</a:t>
            </a:r>
          </a:p>
        </p:txBody>
      </p:sp>
      <p:sp>
        <p:nvSpPr>
          <p:cNvPr id="3" name="Content Placeholder 2">
            <a:extLst>
              <a:ext uri="{FF2B5EF4-FFF2-40B4-BE49-F238E27FC236}">
                <a16:creationId xmlns:a16="http://schemas.microsoft.com/office/drawing/2014/main" id="{86F8D008-8CAA-4842-BA81-AC4710BBA3D5}"/>
              </a:ext>
            </a:extLst>
          </p:cNvPr>
          <p:cNvSpPr>
            <a:spLocks noGrp="1"/>
          </p:cNvSpPr>
          <p:nvPr>
            <p:ph sz="quarter" idx="13"/>
          </p:nvPr>
        </p:nvSpPr>
        <p:spPr/>
        <p:txBody>
          <a:bodyPr/>
          <a:lstStyle/>
          <a:p>
            <a:r>
              <a:rPr lang="en-US" dirty="0"/>
              <a:t>Product runs of an HTML frontend with a </a:t>
            </a:r>
            <a:r>
              <a:rPr lang="en-US" dirty="0" err="1"/>
              <a:t>Javascript</a:t>
            </a:r>
            <a:r>
              <a:rPr lang="en-US" dirty="0"/>
              <a:t> backend.</a:t>
            </a:r>
          </a:p>
          <a:p>
            <a:r>
              <a:rPr lang="en-US" dirty="0"/>
              <a:t>Functions like a dynamically shifting website.</a:t>
            </a:r>
          </a:p>
          <a:p>
            <a:r>
              <a:rPr lang="en-US" dirty="0"/>
              <a:t>Timer runs in the background the controls the shift of stock prices and other aspects. </a:t>
            </a:r>
          </a:p>
        </p:txBody>
      </p:sp>
    </p:spTree>
    <p:extLst>
      <p:ext uri="{BB962C8B-B14F-4D97-AF65-F5344CB8AC3E}">
        <p14:creationId xmlns:p14="http://schemas.microsoft.com/office/powerpoint/2010/main" val="196325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44F-7246-4287-9F98-E3E927710A41}"/>
              </a:ext>
            </a:extLst>
          </p:cNvPr>
          <p:cNvSpPr>
            <a:spLocks noGrp="1"/>
          </p:cNvSpPr>
          <p:nvPr>
            <p:ph type="title"/>
          </p:nvPr>
        </p:nvSpPr>
        <p:spPr/>
        <p:txBody>
          <a:bodyPr/>
          <a:lstStyle/>
          <a:p>
            <a:r>
              <a:rPr lang="en-US" dirty="0"/>
              <a:t>Tech-Stocks and Quests</a:t>
            </a:r>
          </a:p>
        </p:txBody>
      </p:sp>
      <p:sp>
        <p:nvSpPr>
          <p:cNvPr id="3" name="Content Placeholder 2">
            <a:extLst>
              <a:ext uri="{FF2B5EF4-FFF2-40B4-BE49-F238E27FC236}">
                <a16:creationId xmlns:a16="http://schemas.microsoft.com/office/drawing/2014/main" id="{F2FB41D1-DAE7-4CFC-B3D2-FC1D69A20BE0}"/>
              </a:ext>
            </a:extLst>
          </p:cNvPr>
          <p:cNvSpPr>
            <a:spLocks noGrp="1"/>
          </p:cNvSpPr>
          <p:nvPr>
            <p:ph sz="quarter" idx="13"/>
          </p:nvPr>
        </p:nvSpPr>
        <p:spPr/>
        <p:txBody>
          <a:bodyPr/>
          <a:lstStyle/>
          <a:p>
            <a:r>
              <a:rPr lang="en-US" dirty="0"/>
              <a:t>Stocks are broken into categories.</a:t>
            </a:r>
          </a:p>
          <a:p>
            <a:r>
              <a:rPr lang="en-US" dirty="0"/>
              <a:t>Bias system keeps price level</a:t>
            </a:r>
          </a:p>
          <a:p>
            <a:r>
              <a:rPr lang="en-US" dirty="0"/>
              <a:t>Volatility system controls price shifts</a:t>
            </a:r>
          </a:p>
          <a:p>
            <a:r>
              <a:rPr lang="en-US" dirty="0"/>
              <a:t>Quests offer alternative ways to make money and manipulate stocks</a:t>
            </a:r>
          </a:p>
        </p:txBody>
      </p:sp>
      <p:pic>
        <p:nvPicPr>
          <p:cNvPr id="6" name="Picture Placeholder 5" descr="A piece of paper with writing on it&#10;&#10;Description automatically generated with low confidence">
            <a:extLst>
              <a:ext uri="{FF2B5EF4-FFF2-40B4-BE49-F238E27FC236}">
                <a16:creationId xmlns:a16="http://schemas.microsoft.com/office/drawing/2014/main" id="{732B8420-7A8C-47FA-BE45-1F663F42DB7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316" r="14316"/>
          <a:stretch>
            <a:fillRect/>
          </a:stretch>
        </p:blipFill>
        <p:spPr/>
      </p:pic>
    </p:spTree>
    <p:extLst>
      <p:ext uri="{BB962C8B-B14F-4D97-AF65-F5344CB8AC3E}">
        <p14:creationId xmlns:p14="http://schemas.microsoft.com/office/powerpoint/2010/main" val="40756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44F-7246-4287-9F98-E3E927710A41}"/>
              </a:ext>
            </a:extLst>
          </p:cNvPr>
          <p:cNvSpPr>
            <a:spLocks noGrp="1"/>
          </p:cNvSpPr>
          <p:nvPr>
            <p:ph type="title"/>
          </p:nvPr>
        </p:nvSpPr>
        <p:spPr/>
        <p:txBody>
          <a:bodyPr/>
          <a:lstStyle/>
          <a:p>
            <a:r>
              <a:rPr lang="en-US" dirty="0"/>
              <a:t>Tech-Event System</a:t>
            </a:r>
          </a:p>
        </p:txBody>
      </p:sp>
      <p:sp>
        <p:nvSpPr>
          <p:cNvPr id="3" name="Content Placeholder 2">
            <a:extLst>
              <a:ext uri="{FF2B5EF4-FFF2-40B4-BE49-F238E27FC236}">
                <a16:creationId xmlns:a16="http://schemas.microsoft.com/office/drawing/2014/main" id="{F2FB41D1-DAE7-4CFC-B3D2-FC1D69A20BE0}"/>
              </a:ext>
            </a:extLst>
          </p:cNvPr>
          <p:cNvSpPr>
            <a:spLocks noGrp="1"/>
          </p:cNvSpPr>
          <p:nvPr>
            <p:ph sz="quarter" idx="13"/>
          </p:nvPr>
        </p:nvSpPr>
        <p:spPr/>
        <p:txBody>
          <a:bodyPr/>
          <a:lstStyle/>
          <a:p>
            <a:r>
              <a:rPr lang="en-US" dirty="0"/>
              <a:t>As time passes, dynamic events will occur that fit into the fantasy game world.</a:t>
            </a:r>
          </a:p>
          <a:p>
            <a:r>
              <a:rPr lang="en-US" dirty="0"/>
              <a:t>Events shift the bias and volatility of various stocks when they occur.</a:t>
            </a:r>
          </a:p>
          <a:p>
            <a:r>
              <a:rPr lang="en-US" dirty="0"/>
              <a:t>The shift in volatility is temporary to replicate real life stock movement, but the change in bias is permanent.</a:t>
            </a:r>
          </a:p>
          <a:p>
            <a:pPr marL="0" indent="0">
              <a:buNone/>
            </a:pPr>
            <a:endParaRPr lang="en-US" dirty="0"/>
          </a:p>
        </p:txBody>
      </p:sp>
      <p:pic>
        <p:nvPicPr>
          <p:cNvPr id="8" name="Picture Placeholder 7" descr="Diagram, text, letter&#10;&#10;Description automatically generated">
            <a:extLst>
              <a:ext uri="{FF2B5EF4-FFF2-40B4-BE49-F238E27FC236}">
                <a16:creationId xmlns:a16="http://schemas.microsoft.com/office/drawing/2014/main" id="{D90A1F95-3CAC-436B-BD2B-75D4864B36E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628" r="21628"/>
          <a:stretch>
            <a:fillRect/>
          </a:stretch>
        </p:blipFill>
        <p:spPr/>
      </p:pic>
    </p:spTree>
    <p:extLst>
      <p:ext uri="{BB962C8B-B14F-4D97-AF65-F5344CB8AC3E}">
        <p14:creationId xmlns:p14="http://schemas.microsoft.com/office/powerpoint/2010/main" val="3553030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44F-7246-4287-9F98-E3E927710A41}"/>
              </a:ext>
            </a:extLst>
          </p:cNvPr>
          <p:cNvSpPr>
            <a:spLocks noGrp="1"/>
          </p:cNvSpPr>
          <p:nvPr>
            <p:ph type="title"/>
          </p:nvPr>
        </p:nvSpPr>
        <p:spPr/>
        <p:txBody>
          <a:bodyPr/>
          <a:lstStyle/>
          <a:p>
            <a:r>
              <a:rPr lang="en-US" dirty="0"/>
              <a:t>Tech-Monarch System</a:t>
            </a:r>
          </a:p>
        </p:txBody>
      </p:sp>
      <p:sp>
        <p:nvSpPr>
          <p:cNvPr id="3" name="Content Placeholder 2">
            <a:extLst>
              <a:ext uri="{FF2B5EF4-FFF2-40B4-BE49-F238E27FC236}">
                <a16:creationId xmlns:a16="http://schemas.microsoft.com/office/drawing/2014/main" id="{F2FB41D1-DAE7-4CFC-B3D2-FC1D69A20BE0}"/>
              </a:ext>
            </a:extLst>
          </p:cNvPr>
          <p:cNvSpPr>
            <a:spLocks noGrp="1"/>
          </p:cNvSpPr>
          <p:nvPr>
            <p:ph sz="quarter" idx="13"/>
          </p:nvPr>
        </p:nvSpPr>
        <p:spPr/>
        <p:txBody>
          <a:bodyPr/>
          <a:lstStyle/>
          <a:p>
            <a:r>
              <a:rPr lang="en-US" dirty="0"/>
              <a:t>The fictional kingdom where the game is set is always ruled by a monarch.</a:t>
            </a:r>
          </a:p>
          <a:p>
            <a:r>
              <a:rPr lang="en-US" dirty="0"/>
              <a:t>Every monarch has special interests that affect entire categories of stocks.</a:t>
            </a:r>
          </a:p>
          <a:p>
            <a:r>
              <a:rPr lang="en-US" dirty="0"/>
              <a:t>After a while, the current monarch will be replaced with a new one.</a:t>
            </a:r>
          </a:p>
          <a:p>
            <a:r>
              <a:rPr lang="en-US" dirty="0"/>
              <a:t>The player can view the possible successors and see the percentage of them becoming the next monarch.</a:t>
            </a:r>
          </a:p>
        </p:txBody>
      </p:sp>
      <p:pic>
        <p:nvPicPr>
          <p:cNvPr id="8" name="Picture Placeholder 7" descr="Text, letter&#10;&#10;Description automatically generated">
            <a:extLst>
              <a:ext uri="{FF2B5EF4-FFF2-40B4-BE49-F238E27FC236}">
                <a16:creationId xmlns:a16="http://schemas.microsoft.com/office/drawing/2014/main" id="{13EB1490-2ED4-4B58-A00B-42FB25F6FB4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366" r="21366"/>
          <a:stretch>
            <a:fillRect/>
          </a:stretch>
        </p:blipFill>
        <p:spPr/>
      </p:pic>
    </p:spTree>
    <p:extLst>
      <p:ext uri="{BB962C8B-B14F-4D97-AF65-F5344CB8AC3E}">
        <p14:creationId xmlns:p14="http://schemas.microsoft.com/office/powerpoint/2010/main" val="683074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805C-93CB-4845-B5D6-F4B880B7467E}"/>
              </a:ext>
            </a:extLst>
          </p:cNvPr>
          <p:cNvSpPr>
            <a:spLocks noGrp="1"/>
          </p:cNvSpPr>
          <p:nvPr>
            <p:ph type="title"/>
          </p:nvPr>
        </p:nvSpPr>
        <p:spPr/>
        <p:txBody>
          <a:bodyPr/>
          <a:lstStyle/>
          <a:p>
            <a:r>
              <a:rPr lang="en-US" dirty="0"/>
              <a:t>Team</a:t>
            </a:r>
          </a:p>
        </p:txBody>
      </p:sp>
      <p:sp>
        <p:nvSpPr>
          <p:cNvPr id="3" name="Content Placeholder 2">
            <a:extLst>
              <a:ext uri="{FF2B5EF4-FFF2-40B4-BE49-F238E27FC236}">
                <a16:creationId xmlns:a16="http://schemas.microsoft.com/office/drawing/2014/main" id="{C443844C-F4DB-4550-81EE-741BC25BEA5B}"/>
              </a:ext>
            </a:extLst>
          </p:cNvPr>
          <p:cNvSpPr>
            <a:spLocks noGrp="1"/>
          </p:cNvSpPr>
          <p:nvPr>
            <p:ph sz="quarter" idx="13"/>
          </p:nvPr>
        </p:nvSpPr>
        <p:spPr/>
        <p:txBody>
          <a:bodyPr/>
          <a:lstStyle/>
          <a:p>
            <a:r>
              <a:rPr lang="en-US" dirty="0"/>
              <a:t>Andrew Banks – Software developer (Focused on Event and Monarch systems).</a:t>
            </a:r>
          </a:p>
          <a:p>
            <a:r>
              <a:rPr lang="en-US" dirty="0"/>
              <a:t>Austin Rhodes – Software developer (Focused on Stock and Quest systems)</a:t>
            </a:r>
          </a:p>
          <a:p>
            <a:r>
              <a:rPr lang="en-US" dirty="0"/>
              <a:t>Joshua Byers – Software developer (CSS and Layout)</a:t>
            </a:r>
          </a:p>
          <a:p>
            <a:r>
              <a:rPr lang="en-US" dirty="0"/>
              <a:t>Holland Johnson – Art director</a:t>
            </a:r>
          </a:p>
          <a:p>
            <a:r>
              <a:rPr lang="en-US" dirty="0"/>
              <a:t>Dylan Sullenberger – Assisted in various aspects of software development. </a:t>
            </a:r>
            <a:r>
              <a:rPr lang="en-US"/>
              <a:t>Writer.</a:t>
            </a:r>
            <a:endParaRPr lang="en-US" dirty="0"/>
          </a:p>
        </p:txBody>
      </p:sp>
    </p:spTree>
    <p:extLst>
      <p:ext uri="{BB962C8B-B14F-4D97-AF65-F5344CB8AC3E}">
        <p14:creationId xmlns:p14="http://schemas.microsoft.com/office/powerpoint/2010/main" val="322864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The team met every Tuesday and Thursday to discuss what needed to be completed for the week.</a:t>
            </a:r>
          </a:p>
          <a:p>
            <a:r>
              <a:rPr lang="en-US" dirty="0"/>
              <a:t>The team also constantly communicated through Discord to ask questions and share ideas and ask for help</a:t>
            </a:r>
          </a:p>
        </p:txBody>
      </p:sp>
    </p:spTree>
    <p:extLst>
      <p:ext uri="{BB962C8B-B14F-4D97-AF65-F5344CB8AC3E}">
        <p14:creationId xmlns:p14="http://schemas.microsoft.com/office/powerpoint/2010/main" val="1234168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TK 2020_Orange">
  <a:themeElements>
    <a:clrScheme name="University of Tennessee">
      <a:dk1>
        <a:srgbClr val="58595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58595B"/>
      </a:hlink>
      <a:folHlink>
        <a:srgbClr val="58595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3204</TotalTime>
  <Words>614</Words>
  <Application>Microsoft Office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Nova</vt:lpstr>
      <vt:lpstr>Arial Nova Light</vt:lpstr>
      <vt:lpstr>Calibri</vt:lpstr>
      <vt:lpstr>Roboto</vt:lpstr>
      <vt:lpstr>UTK 2020_Orange</vt:lpstr>
      <vt:lpstr>Custom Photo Placeholder</vt:lpstr>
      <vt:lpstr>Introduction</vt:lpstr>
      <vt:lpstr>Customer Value</vt:lpstr>
      <vt:lpstr>Technology</vt:lpstr>
      <vt:lpstr>Tech-Stocks and Quests</vt:lpstr>
      <vt:lpstr>Tech-Event System</vt:lpstr>
      <vt:lpstr>Tech-Monarch System</vt:lpstr>
      <vt:lpstr>Team</vt:lpstr>
      <vt:lpstr>Project Management</vt:lpstr>
      <vt:lpstr>Project Management</vt:lpstr>
      <vt:lpstr>Project Management</vt:lpstr>
      <vt:lpstr>Reflection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lastModifiedBy>Banks, Andrew James</cp:lastModifiedBy>
  <cp:revision>149</cp:revision>
  <dcterms:created xsi:type="dcterms:W3CDTF">2019-10-24T14:01:45Z</dcterms:created>
  <dcterms:modified xsi:type="dcterms:W3CDTF">2021-04-22T01:36:35Z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ies>
</file>